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</p:sldMasterIdLst>
  <p:notesMasterIdLst>
    <p:notesMasterId r:id="rId26"/>
  </p:notesMasterIdLst>
  <p:sldIdLst>
    <p:sldId id="925" r:id="rId6"/>
    <p:sldId id="938" r:id="rId7"/>
    <p:sldId id="946" r:id="rId8"/>
    <p:sldId id="948" r:id="rId9"/>
    <p:sldId id="932" r:id="rId10"/>
    <p:sldId id="950" r:id="rId11"/>
    <p:sldId id="955" r:id="rId12"/>
    <p:sldId id="933" r:id="rId13"/>
    <p:sldId id="970" r:id="rId14"/>
    <p:sldId id="934" r:id="rId15"/>
    <p:sldId id="981" r:id="rId16"/>
    <p:sldId id="935" r:id="rId17"/>
    <p:sldId id="997" r:id="rId18"/>
    <p:sldId id="936" r:id="rId19"/>
    <p:sldId id="1006" r:id="rId20"/>
    <p:sldId id="1012" r:id="rId21"/>
    <p:sldId id="916" r:id="rId22"/>
    <p:sldId id="937" r:id="rId23"/>
    <p:sldId id="1036" r:id="rId24"/>
    <p:sldId id="702" r:id="rId2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8CBB9F-9D56-115F-B570-9B4EAE338CB5}" name="Kim, Maureen" initials="KM" userId="S::maureen_kim@harvard.edu::e0f296c4-dbff-436a-aa68-79a7711b19dc" providerId="AD"/>
  <p188:author id="{118AC7D9-831F-F8FD-10ED-9E6689FEBA3F}" name="Naddaff, Margie" initials="NM" userId="S::margie_naddaff@harvard.edu::75cf3b35-eee9-4e26-ab34-8ecba9a38c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99B4F-C7FD-4F3E-B053-177E469BD803}" v="1754" dt="2023-10-12T19:34:49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8" autoAdjust="0"/>
    <p:restoredTop sz="95238" autoAdjust="0"/>
  </p:normalViewPr>
  <p:slideViewPr>
    <p:cSldViewPr snapToGrid="0" snapToObjects="1">
      <p:cViewPr varScale="1">
        <p:scale>
          <a:sx n="162" d="100"/>
          <a:sy n="162" d="100"/>
        </p:scale>
        <p:origin x="344" y="192"/>
      </p:cViewPr>
      <p:guideLst/>
    </p:cSldViewPr>
  </p:slideViewPr>
  <p:outlineViewPr>
    <p:cViewPr>
      <p:scale>
        <a:sx n="33" d="100"/>
        <a:sy n="33" d="100"/>
      </p:scale>
      <p:origin x="0" y="-1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87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1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6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39625-8951-42D7-84A5-CF8B125581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0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B76F-2F8E-4E35-A7B2-B0FC4AAA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1C1BB0-1B65-4D30-B523-04BFEC1C8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1C25A-0C23-4895-A39C-D4A4D2394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446DD-71E1-458F-A0B8-14BDD170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79A3-0D0E-41E6-B5AE-411093F91705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ABF19-77A7-448F-B90B-520EDEFC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FB2AC-8896-463F-8FEF-902AF07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0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AB5BD-DFEB-47EE-A42B-A0509C62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40AA9-002E-4082-BA0C-B04FB003C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B9F6-DE92-412D-911C-2B6A44EC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ACC5-AB30-44B1-AEFA-E37C66BC000E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E023E-613D-411C-AB38-DFE8D9AE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A767F-050F-4AD8-82BB-FA3CC8E0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65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E9C8E-74E8-4178-8BB5-4F6C1BF5D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E3638-AEEB-47E2-BE2D-245EB8BA8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F5E69-6D25-4AA6-AFFD-109A6A64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DD98-4BBC-45D0-B0CA-63AC5052DA12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D1CAE-F7BC-45B6-84BD-6D5F5677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89DC1-4417-4DF7-993F-99801D22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5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62BE-CB5E-429F-B1C8-E0F06B584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57013-16D1-4485-9A71-5C2B10FA5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051E3-6C09-499E-B1AE-020E9F54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6D0F3-0041-41FE-A6CA-918D7E2BC65F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639DC-ACD2-4DB1-B7A1-FCCABCEE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AF899-2E00-4B57-9990-B6124280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681E-A6C5-4194-8A63-493799FEC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C5BA-ABBD-49B7-9A95-2A6E128E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C0CF9-7D9A-4499-9DE4-323ACBAC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F5F9-CF7C-4AB3-BEDB-8C945CE6B899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050E7-326C-473C-98CF-6393B65A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F5C06-AFAF-47DA-BA3C-BD01B3EE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6B07-BD9D-4C04-A9F7-4848B7F2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16D9B-5DAF-4FAF-8BED-3ACC89D3F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4EB19-3694-4741-8A9C-0E65963A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C6010-93AE-4460-B2E1-9FCF3466D1B2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5811B-9609-48B8-B338-7E63EBAB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8F98F-5988-4250-8488-1769A198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9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22800-81FC-4E3C-920F-99D0E24B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AC0DE-742D-4D07-BC5E-6FF939EAF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B3BCF-B300-47A0-88B7-43FD4374C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7B3A0-9050-4C8A-9A9C-67C73C28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AA08-4BB0-4B48-9DE8-23FCE1A2F8CD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B440A-E226-4BEC-8F67-76213D9F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80766-4856-49E6-9CC8-9566615A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0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59DA-E4B3-4D5E-8E5A-8F0490C84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26A3A-78CA-4384-94B5-790C555A0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BD6A0-1414-462A-B42E-10CBC6D95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1AD9A-3046-4F79-86FE-F69E4F8E7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B17D6-CA32-4852-BEB1-136F08CEB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669D84-5A09-440B-8A4F-2FCF0213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D31F-40BC-4768-A0C2-BC9FAAA0F10B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52847-1789-4B1C-975B-D4FA666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01EFB-4A90-459F-9B31-E7C19823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2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6645-2C89-4D1F-81C9-6F59859F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FF455-D824-4E07-BDF0-275E980E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D3E5-5180-4C91-AB62-7A93E5C223D2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7F466-A1D9-4C4F-BC2F-09BD2353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2A33F-DBAC-4F6D-BC8A-B92414A5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8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2F4DE7-A95C-4BB8-AB29-70B1C030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A4AF-7C53-407C-A43F-727FDBC48D82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F2C17-8622-448A-BDB2-81054A5B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768E7-743A-4936-AB46-6E3F8F705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DF36-B24E-4B05-A4DB-152574A2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B144B-A683-474F-B31D-326C2D725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9B264-0A9E-404A-A244-9AB76945B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08E7C-6F31-4B0D-B31A-CB333A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2CB90-1DD8-483A-B983-E98FEB2F2D44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67504-9A19-4CA3-A7E8-9256B30C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5199D-7D7F-4788-8306-B0301027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8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824CC-4E4A-4011-B960-F99B8AA1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A8E4B-59AB-4974-A33C-EFB47DF04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ABA02-7303-4272-B81C-186ECDAD5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BA8F4-9A91-47D3-AD60-4374FBE1CB88}" type="datetime1">
              <a:rPr lang="en-US" smtClean="0"/>
              <a:t>2/10/25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DB46C-0DD9-4DF2-B7B3-4740643DF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0AD26-52F9-447D-8C6F-3250C127B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5CD0E-3B41-4572-8818-E989F8A0A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5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ynamicwork@harvard.ed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r.harvard.edu/dynamic-wor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harvard.edu/dynamic-work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dynamicwork@harvard.edu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hyperlink" Target="https://hr.harvard.edu/files/humanresources/files/flexwork_proposal_form.pdf?m=162162794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D3FFC8-A052-EF15-00A8-018AB99CE2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5000" y="-984250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</a:t>
            </a:r>
          </a:p>
        </p:txBody>
      </p:sp>
      <p:pic>
        <p:nvPicPr>
          <p:cNvPr id="17" name="Picture 16" descr="Photograph of Eliot House at Harvard. The tower features a green dome topped with a weathervane. Sunlight casts a warm, golden glow on the structure. The foreground shows bare tree branches. Wispy clouds are visible in the sky.">
            <a:extLst>
              <a:ext uri="{FF2B5EF4-FFF2-40B4-BE49-F238E27FC236}">
                <a16:creationId xmlns:a16="http://schemas.microsoft.com/office/drawing/2014/main" id="{C39D0A79-10E4-0119-EEBA-6022473BA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16" y="128787"/>
            <a:ext cx="2779093" cy="4885923"/>
          </a:xfrm>
          <a:prstGeom prst="rect">
            <a:avLst/>
          </a:prstGeom>
        </p:spPr>
      </p:pic>
      <p:pic>
        <p:nvPicPr>
          <p:cNvPr id="6" name="Picture 5" descr="A photograph of Langdell Hall at Harvard Law School. Features elegant building with classical columns, framed by a canopy of autumn leaves in brilliant shades of yellow and orange. The sky, visible through the branches, is a vivid blue, enhancing the vibrant foliage.">
            <a:extLst>
              <a:ext uri="{FF2B5EF4-FFF2-40B4-BE49-F238E27FC236}">
                <a16:creationId xmlns:a16="http://schemas.microsoft.com/office/drawing/2014/main" id="{20020AF2-0B7E-9B32-9CE1-7540F8518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6" r="44383" b="-2"/>
          <a:stretch/>
        </p:blipFill>
        <p:spPr>
          <a:xfrm>
            <a:off x="3138403" y="128787"/>
            <a:ext cx="2867193" cy="4885923"/>
          </a:xfrm>
          <a:prstGeom prst="rect">
            <a:avLst/>
          </a:prstGeom>
        </p:spPr>
      </p:pic>
      <p:pic>
        <p:nvPicPr>
          <p:cNvPr id="2" name="Picture 1" descr="Photograph of Harvard Law School building with tall, white columns and a grand entrance. Draped across the facade are large, red banners displaying &quot;HLS&quot; and &quot;Harvard Law School.&quot; Lush green trees with sprawling branches frame the building, casting dappled shadows on the sunlit lawn below. ">
            <a:extLst>
              <a:ext uri="{FF2B5EF4-FFF2-40B4-BE49-F238E27FC236}">
                <a16:creationId xmlns:a16="http://schemas.microsoft.com/office/drawing/2014/main" id="{66699128-AA66-2FED-FE5C-2FD7B81CA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96" r="-3" b="6822"/>
          <a:stretch/>
        </p:blipFill>
        <p:spPr>
          <a:xfrm>
            <a:off x="6141024" y="128787"/>
            <a:ext cx="2849255" cy="48859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79C0F4-0936-3418-4EFD-FA7C802ECC71}"/>
              </a:ext>
            </a:extLst>
          </p:cNvPr>
          <p:cNvSpPr txBox="1"/>
          <p:nvPr/>
        </p:nvSpPr>
        <p:spPr>
          <a:xfrm>
            <a:off x="241372" y="595676"/>
            <a:ext cx="6718089" cy="523220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Dynamic Work Overview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DA217-A7EA-3130-88D5-AA88866EFCB7}"/>
              </a:ext>
            </a:extLst>
          </p:cNvPr>
          <p:cNvSpPr txBox="1"/>
          <p:nvPr/>
        </p:nvSpPr>
        <p:spPr>
          <a:xfrm>
            <a:off x="6141024" y="3468245"/>
            <a:ext cx="3011960" cy="1338828"/>
          </a:xfrm>
          <a:prstGeom prst="rect">
            <a:avLst/>
          </a:prstGeom>
          <a:solidFill>
            <a:schemeClr val="tx1">
              <a:lumMod val="75000"/>
              <a:lumOff val="25000"/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>
                <a:solidFill>
                  <a:schemeClr val="bg1"/>
                </a:solidFill>
              </a:rPr>
              <a:t>Maureen Kim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>
                <a:solidFill>
                  <a:schemeClr val="bg1"/>
                </a:solidFill>
              </a:rPr>
              <a:t>Senior Program Manager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>
                <a:solidFill>
                  <a:schemeClr val="bg1"/>
                </a:solidFill>
              </a:rPr>
              <a:t>Dynamic Work</a:t>
            </a:r>
          </a:p>
          <a:p>
            <a:pPr algn="r"/>
            <a:r>
              <a:rPr lang="en-US" sz="1300" b="1" dirty="0">
                <a:solidFill>
                  <a:schemeClr val="bg1"/>
                </a:solidFill>
              </a:rPr>
              <a:t>Center for Workplace Development</a:t>
            </a:r>
          </a:p>
          <a:p>
            <a:pPr algn="r"/>
            <a:r>
              <a:rPr lang="en-US" sz="1300" b="1" dirty="0">
                <a:solidFill>
                  <a:schemeClr val="bg1"/>
                </a:solidFill>
              </a:rPr>
              <a:t>Harvard Human Resources</a:t>
            </a:r>
          </a:p>
          <a:p>
            <a:pPr algn="r"/>
            <a:r>
              <a:rPr lang="en-US" sz="1300" b="1" dirty="0">
                <a:solidFill>
                  <a:schemeClr val="bg1"/>
                </a:solidFill>
                <a:hlinkClick r:id="rId5" tooltip="Dynamic Work - Harvard Human Resources email addres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dynamicwork@harvard.edu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0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55F27A-5DFD-0523-7DFB-502A1402E9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2028825"/>
            <a:ext cx="7886700" cy="202882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 Highlights: Dynamic Work in Practice</a:t>
            </a:r>
          </a:p>
        </p:txBody>
      </p:sp>
      <p:pic>
        <p:nvPicPr>
          <p:cNvPr id="2" name="Picture 1" descr="Photograph of John Harvard Statue">
            <a:extLst>
              <a:ext uri="{FF2B5EF4-FFF2-40B4-BE49-F238E27FC236}">
                <a16:creationId xmlns:a16="http://schemas.microsoft.com/office/drawing/2014/main" id="{EFC18D3A-09AA-28A3-5D30-DE8374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r="23498"/>
          <a:stretch/>
        </p:blipFill>
        <p:spPr>
          <a:xfrm>
            <a:off x="20" y="10"/>
            <a:ext cx="5124486" cy="51434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9FF37-7B3B-B1D7-5CFB-AFFE8A608815}"/>
              </a:ext>
            </a:extLst>
          </p:cNvPr>
          <p:cNvSpPr txBox="1"/>
          <p:nvPr/>
        </p:nvSpPr>
        <p:spPr>
          <a:xfrm>
            <a:off x="4693118" y="293838"/>
            <a:ext cx="4275275" cy="118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Work Overview 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30469-9EB0-2ED6-7E9D-808DB677B1AF}"/>
              </a:ext>
            </a:extLst>
          </p:cNvPr>
          <p:cNvSpPr txBox="1"/>
          <p:nvPr/>
        </p:nvSpPr>
        <p:spPr>
          <a:xfrm>
            <a:off x="4850558" y="1477575"/>
            <a:ext cx="4160217" cy="1989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Setting the Context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What is Dynamic Work?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Importance of Dynamic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Work at Harvard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Dynamic Work in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10343-83DE-A696-F200-F74A715B3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F86D3-5DA3-A13E-FE0B-974554138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727" y="181767"/>
            <a:ext cx="8669079" cy="4727944"/>
          </a:xfrm>
          <a:prstGeom prst="rect">
            <a:avLst/>
          </a:prstGeom>
          <a:noFill/>
          <a:ln w="28575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A47AA-7A04-A966-D461-7F12D0AB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0" y="69125"/>
            <a:ext cx="8992379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0F89C1-10DA-819B-55C1-9131AA03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858" y="1636154"/>
            <a:ext cx="8654903" cy="28469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A51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ED7569-B2D4-FD0F-01AE-DE652F7F5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81125"/>
            <a:ext cx="7886700" cy="138112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Six Guiding Principles of Dynamic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BC73A8-AE08-D92C-60C1-D1CD97A6D4D3}"/>
              </a:ext>
            </a:extLst>
          </p:cNvPr>
          <p:cNvSpPr txBox="1"/>
          <p:nvPr/>
        </p:nvSpPr>
        <p:spPr>
          <a:xfrm>
            <a:off x="474921" y="158731"/>
            <a:ext cx="833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is Dynamic Work Implemented?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0FB21-D3C6-2693-0756-B53D81869990}"/>
              </a:ext>
            </a:extLst>
          </p:cNvPr>
          <p:cNvSpPr txBox="1"/>
          <p:nvPr/>
        </p:nvSpPr>
        <p:spPr>
          <a:xfrm>
            <a:off x="0" y="640749"/>
            <a:ext cx="914400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51C30"/>
                </a:solidFill>
              </a:rPr>
              <a:t>Six Guiding Principles of Dynamic Work </a:t>
            </a:r>
            <a:br>
              <a:rPr lang="en-US" sz="1600" b="1" dirty="0">
                <a:solidFill>
                  <a:srgbClr val="A51C30"/>
                </a:solidFill>
              </a:rPr>
            </a:br>
            <a:r>
              <a:rPr lang="en-US" sz="1500" b="1" dirty="0">
                <a:solidFill>
                  <a:schemeClr val="tx2">
                    <a:lumMod val="50000"/>
                  </a:schemeClr>
                </a:solidFill>
              </a:rPr>
              <a:t>While implementation will differ across the institution,</a:t>
            </a:r>
            <a:br>
              <a:rPr lang="en-US" sz="15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1500" b="1" dirty="0">
                <a:solidFill>
                  <a:schemeClr val="tx2">
                    <a:lumMod val="50000"/>
                  </a:schemeClr>
                </a:solidFill>
              </a:rPr>
              <a:t>these principles promote alignment of Dynamic Work efforts.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0C371-CE45-C711-D4F3-47BD61591380}"/>
              </a:ext>
            </a:extLst>
          </p:cNvPr>
          <p:cNvSpPr txBox="1"/>
          <p:nvPr/>
        </p:nvSpPr>
        <p:spPr>
          <a:xfrm>
            <a:off x="361502" y="1770972"/>
            <a:ext cx="39624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Dynamic and Evolving Workplace </a:t>
            </a:r>
            <a:br>
              <a:rPr lang="en-US" sz="1500" b="1" dirty="0"/>
            </a:br>
            <a:r>
              <a:rPr lang="en-US" sz="1500" b="1" dirty="0">
                <a:solidFill>
                  <a:schemeClr val="bg2"/>
                </a:solidFill>
              </a:rPr>
              <a:t>  </a:t>
            </a:r>
            <a:r>
              <a:rPr lang="en-US" sz="1400" b="1" dirty="0">
                <a:solidFill>
                  <a:schemeClr val="bg2"/>
                </a:solidFill>
              </a:rPr>
              <a:t>Openness to iteration, experimentation, 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b="1" dirty="0">
                <a:solidFill>
                  <a:schemeClr val="bg2"/>
                </a:solidFill>
              </a:rPr>
              <a:t>   and evolution of workplace arrangements</a:t>
            </a:r>
            <a:br>
              <a:rPr lang="en-US" sz="1500" b="1" dirty="0"/>
            </a:br>
            <a:endParaRPr lang="en-US" sz="1500" b="1" dirty="0"/>
          </a:p>
          <a:p>
            <a:r>
              <a:rPr lang="en-US" sz="1500" b="1" dirty="0"/>
              <a:t>Intentional Presence</a:t>
            </a:r>
            <a:br>
              <a:rPr lang="en-US" sz="1500" b="1" dirty="0"/>
            </a:br>
            <a:r>
              <a:rPr lang="en-US" sz="1500" b="1" dirty="0"/>
              <a:t>  </a:t>
            </a:r>
            <a:r>
              <a:rPr lang="en-US" sz="1400" b="1" dirty="0">
                <a:solidFill>
                  <a:schemeClr val="bg2"/>
                </a:solidFill>
              </a:rPr>
              <a:t>Commitment to a thoughtful analysis of 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b="1" dirty="0">
                <a:solidFill>
                  <a:schemeClr val="bg2"/>
                </a:solidFill>
              </a:rPr>
              <a:t>   where and when work is done best</a:t>
            </a:r>
            <a:br>
              <a:rPr lang="en-US" sz="1400" b="1" dirty="0">
                <a:solidFill>
                  <a:schemeClr val="bg2"/>
                </a:solidFill>
              </a:rPr>
            </a:br>
            <a:br>
              <a:rPr lang="en-US" sz="1400" b="1" dirty="0"/>
            </a:br>
            <a:r>
              <a:rPr lang="en-US" sz="1500" b="1" dirty="0"/>
              <a:t>Outcomes-Based Performance</a:t>
            </a:r>
            <a:br>
              <a:rPr lang="en-US" sz="1500" b="1" dirty="0"/>
            </a:br>
            <a:r>
              <a:rPr lang="en-US" sz="1500" b="1" dirty="0"/>
              <a:t>  </a:t>
            </a:r>
            <a:r>
              <a:rPr lang="en-US" sz="1400" b="1" dirty="0">
                <a:solidFill>
                  <a:schemeClr val="bg2"/>
                </a:solidFill>
              </a:rPr>
              <a:t>Prioritize outcomes and trust in  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b="1" dirty="0">
                <a:solidFill>
                  <a:schemeClr val="bg2"/>
                </a:solidFill>
              </a:rPr>
              <a:t>   employees in distributed environments</a:t>
            </a:r>
            <a:br>
              <a:rPr lang="en-US" sz="1600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D0BE51-EC0C-5B7D-5C97-82792C6E07C5}"/>
              </a:ext>
            </a:extLst>
          </p:cNvPr>
          <p:cNvSpPr txBox="1"/>
          <p:nvPr/>
        </p:nvSpPr>
        <p:spPr>
          <a:xfrm>
            <a:off x="4564908" y="1767809"/>
            <a:ext cx="44231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Equity</a:t>
            </a:r>
            <a:br>
              <a:rPr lang="en-US" sz="1500" b="1" dirty="0"/>
            </a:br>
            <a:r>
              <a:rPr lang="en-US" sz="1500" b="1" dirty="0"/>
              <a:t>  </a:t>
            </a:r>
            <a:r>
              <a:rPr lang="en-US" sz="1400" b="1" dirty="0">
                <a:solidFill>
                  <a:schemeClr val="bg2"/>
                </a:solidFill>
              </a:rPr>
              <a:t>Equity is not about identical results, but about 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b="1" dirty="0">
                <a:solidFill>
                  <a:schemeClr val="bg2"/>
                </a:solidFill>
              </a:rPr>
              <a:t>   ensuring equitable access for all employees</a:t>
            </a:r>
            <a:br>
              <a:rPr lang="en-US" sz="1500" b="1" dirty="0">
                <a:solidFill>
                  <a:schemeClr val="bg2"/>
                </a:solidFill>
              </a:rPr>
            </a:br>
            <a:endParaRPr lang="en-US" sz="1500" b="1" dirty="0">
              <a:solidFill>
                <a:schemeClr val="bg2"/>
              </a:solidFill>
            </a:endParaRPr>
          </a:p>
          <a:p>
            <a:r>
              <a:rPr lang="en-US" sz="1500" b="1" dirty="0"/>
              <a:t>Flexibility</a:t>
            </a:r>
            <a:br>
              <a:rPr lang="en-US" sz="1500" b="1" dirty="0"/>
            </a:br>
            <a:r>
              <a:rPr lang="en-US" sz="1500" b="1" dirty="0"/>
              <a:t>  </a:t>
            </a:r>
            <a:r>
              <a:rPr lang="en-US" sz="1400" b="1" dirty="0">
                <a:solidFill>
                  <a:schemeClr val="bg2"/>
                </a:solidFill>
              </a:rPr>
              <a:t>Demonstrate flexibility in where, when, 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b="1" dirty="0">
                <a:solidFill>
                  <a:schemeClr val="bg2"/>
                </a:solidFill>
              </a:rPr>
              <a:t>   and how work is performed</a:t>
            </a:r>
            <a:br>
              <a:rPr lang="en-US" sz="1500" b="1" dirty="0">
                <a:solidFill>
                  <a:schemeClr val="bg2"/>
                </a:solidFill>
              </a:rPr>
            </a:br>
            <a:endParaRPr lang="en-US" sz="1500" b="1" dirty="0">
              <a:solidFill>
                <a:schemeClr val="bg2"/>
              </a:solidFill>
            </a:endParaRPr>
          </a:p>
          <a:p>
            <a:r>
              <a:rPr lang="en-US" sz="1500" b="1" dirty="0"/>
              <a:t>Well-being</a:t>
            </a:r>
            <a:br>
              <a:rPr lang="en-US" sz="1500" b="1" dirty="0"/>
            </a:br>
            <a:r>
              <a:rPr lang="en-US" sz="1500" b="1" dirty="0"/>
              <a:t>  </a:t>
            </a:r>
            <a:r>
              <a:rPr lang="en-US" sz="1400" b="1" dirty="0">
                <a:solidFill>
                  <a:schemeClr val="bg2"/>
                </a:solidFill>
              </a:rPr>
              <a:t>Recognize the connection between employee’s 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400" b="1" dirty="0">
                <a:solidFill>
                  <a:schemeClr val="bg2"/>
                </a:solidFill>
              </a:rPr>
              <a:t>   quality of life and their work performance</a:t>
            </a: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B8612-2579-147F-87DE-55CFEA976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0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0EAE4-91B8-DAAE-1EC3-9C43A0D08F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447799"/>
            <a:ext cx="7886700" cy="1447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 Highlights: HHR Role</a:t>
            </a:r>
          </a:p>
        </p:txBody>
      </p:sp>
      <p:pic>
        <p:nvPicPr>
          <p:cNvPr id="2" name="Picture 1" descr="Photograph of John Harvard Statue">
            <a:extLst>
              <a:ext uri="{FF2B5EF4-FFF2-40B4-BE49-F238E27FC236}">
                <a16:creationId xmlns:a16="http://schemas.microsoft.com/office/drawing/2014/main" id="{EFC18D3A-09AA-28A3-5D30-DE8374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r="23498"/>
          <a:stretch/>
        </p:blipFill>
        <p:spPr>
          <a:xfrm>
            <a:off x="20" y="10"/>
            <a:ext cx="5124486" cy="51434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9FF37-7B3B-B1D7-5CFB-AFFE8A608815}"/>
              </a:ext>
            </a:extLst>
          </p:cNvPr>
          <p:cNvSpPr txBox="1"/>
          <p:nvPr/>
        </p:nvSpPr>
        <p:spPr>
          <a:xfrm>
            <a:off x="4693118" y="293838"/>
            <a:ext cx="4275275" cy="118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Work Overview 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30469-9EB0-2ED6-7E9D-808DB677B1AF}"/>
              </a:ext>
            </a:extLst>
          </p:cNvPr>
          <p:cNvSpPr txBox="1"/>
          <p:nvPr/>
        </p:nvSpPr>
        <p:spPr>
          <a:xfrm>
            <a:off x="4850558" y="1477574"/>
            <a:ext cx="4160217" cy="2361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Setting the Context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What is Dynamic Work?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Importance of Dynamic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Work at Harvard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Dynamic Work in Practice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Harvard Human Resources’ Role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E6DAA-EF2A-8210-C692-32CE0611D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66C18-1822-E6F8-96AD-9EBB30E54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727" y="181767"/>
            <a:ext cx="8669079" cy="4727944"/>
          </a:xfrm>
          <a:prstGeom prst="rect">
            <a:avLst/>
          </a:prstGeom>
          <a:noFill/>
          <a:ln w="28575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5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1DD95C-6728-CD8F-62CB-D3D9E3CB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22" y="0"/>
            <a:ext cx="7715251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CD1E51-A9FD-F994-D9AA-98E0F5A5D7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HHR Role in Dynamic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F764A6-BB52-A3F3-83BB-D1021CA2D245}"/>
              </a:ext>
            </a:extLst>
          </p:cNvPr>
          <p:cNvSpPr txBox="1"/>
          <p:nvPr/>
        </p:nvSpPr>
        <p:spPr>
          <a:xfrm>
            <a:off x="4279058" y="282669"/>
            <a:ext cx="4608595" cy="1055176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Harvard Human Resources </a:t>
            </a:r>
            <a:br>
              <a:rPr lang="en-US" sz="2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Role in Dynamic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2BA5E-FC37-A9AC-E6EF-2D9B410A4DBB}"/>
              </a:ext>
            </a:extLst>
          </p:cNvPr>
          <p:cNvSpPr txBox="1"/>
          <p:nvPr/>
        </p:nvSpPr>
        <p:spPr>
          <a:xfrm>
            <a:off x="4318612" y="3946945"/>
            <a:ext cx="46085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spcAft>
                <a:spcPts val="600"/>
              </a:spcAft>
            </a:pPr>
            <a:r>
              <a:rPr lang="en-US" sz="15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Please note: Dynamic Work strategies and working </a:t>
            </a:r>
            <a:br>
              <a:rPr lang="en-US" sz="15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5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arrangements are developed and applied at the local </a:t>
            </a:r>
            <a:br>
              <a:rPr lang="en-US" sz="15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500" b="1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level, based on operational and organizational needs. </a:t>
            </a:r>
            <a:endParaRPr lang="en-US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F4C3E-084B-FAC2-DA25-3FB02771E90C}"/>
              </a:ext>
            </a:extLst>
          </p:cNvPr>
          <p:cNvSpPr txBox="1"/>
          <p:nvPr/>
        </p:nvSpPr>
        <p:spPr>
          <a:xfrm>
            <a:off x="4279058" y="1331774"/>
            <a:ext cx="4608595" cy="3477875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331470" lvl="1" indent="-285750" defTabSz="50292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Provides support and guidance to the </a:t>
            </a:r>
            <a:br>
              <a:rPr lang="en-US" sz="1500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   </a:t>
            </a: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Harvard community</a:t>
            </a:r>
          </a:p>
          <a:p>
            <a:pPr marL="331470" lvl="1" indent="-285750" defTabSz="50292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Captures university-wide input from key </a:t>
            </a:r>
            <a:b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stakeholders and representative groups</a:t>
            </a:r>
          </a:p>
          <a:p>
            <a:pPr marL="0" lvl="2" defTabSz="502920">
              <a:spcAft>
                <a:spcPts val="600"/>
              </a:spcAft>
            </a:pP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	- Dynamic Work Advisory Council</a:t>
            </a:r>
          </a:p>
          <a:p>
            <a:pPr marL="0" lvl="2" defTabSz="502920">
              <a:spcAft>
                <a:spcPts val="600"/>
              </a:spcAft>
            </a:pPr>
            <a:r>
              <a:rPr lang="en-US" sz="1500" b="1" dirty="0">
                <a:solidFill>
                  <a:schemeClr val="bg1"/>
                </a:solidFill>
              </a:rPr>
              <a:t>	- </a:t>
            </a: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Dynamic Work Working Group</a:t>
            </a:r>
          </a:p>
          <a:p>
            <a:pPr marL="0" lvl="2" defTabSz="502920">
              <a:spcAft>
                <a:spcPts val="600"/>
              </a:spcAft>
            </a:pP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	- The Higher Education Learning Group</a:t>
            </a:r>
          </a:p>
          <a:p>
            <a:pPr marL="171450" lvl="2" indent="-285750" defTabSz="50292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Provides insights and direction in </a:t>
            </a:r>
            <a:b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Dynamic Work efforts</a:t>
            </a:r>
          </a:p>
          <a:p>
            <a:pPr marL="0" lvl="2" defTabSz="502920">
              <a:spcAft>
                <a:spcPts val="600"/>
              </a:spcAft>
            </a:pPr>
            <a:endParaRPr lang="en-US" sz="1500" b="1" dirty="0">
              <a:solidFill>
                <a:schemeClr val="bg1"/>
              </a:solidFill>
            </a:endParaRPr>
          </a:p>
          <a:p>
            <a:pPr marL="0" lvl="2" defTabSz="502920">
              <a:spcAft>
                <a:spcPts val="600"/>
              </a:spcAft>
            </a:pPr>
            <a:endParaRPr lang="en-US" sz="15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171450" lvl="2" indent="-285750" defTabSz="50292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5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6D9EA-F27C-252D-A6CA-1AB17F20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127" y="90065"/>
            <a:ext cx="8931351" cy="4947684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99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A4B6D5-2A5E-4698-282A-0ED0AFEDBC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2066925"/>
            <a:ext cx="7886700" cy="206692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 Highlights: Dynamic Work Resources</a:t>
            </a:r>
          </a:p>
        </p:txBody>
      </p:sp>
      <p:pic>
        <p:nvPicPr>
          <p:cNvPr id="2" name="Picture 1" descr="Photograph of John Harvard Statue">
            <a:extLst>
              <a:ext uri="{FF2B5EF4-FFF2-40B4-BE49-F238E27FC236}">
                <a16:creationId xmlns:a16="http://schemas.microsoft.com/office/drawing/2014/main" id="{EFC18D3A-09AA-28A3-5D30-DE8374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r="23498"/>
          <a:stretch/>
        </p:blipFill>
        <p:spPr>
          <a:xfrm>
            <a:off x="20" y="10"/>
            <a:ext cx="5124486" cy="51434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9FF37-7B3B-B1D7-5CFB-AFFE8A608815}"/>
              </a:ext>
            </a:extLst>
          </p:cNvPr>
          <p:cNvSpPr txBox="1"/>
          <p:nvPr/>
        </p:nvSpPr>
        <p:spPr>
          <a:xfrm>
            <a:off x="4693118" y="293838"/>
            <a:ext cx="4275275" cy="118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Work Overview 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30469-9EB0-2ED6-7E9D-808DB677B1AF}"/>
              </a:ext>
            </a:extLst>
          </p:cNvPr>
          <p:cNvSpPr txBox="1"/>
          <p:nvPr/>
        </p:nvSpPr>
        <p:spPr>
          <a:xfrm>
            <a:off x="4850558" y="1477574"/>
            <a:ext cx="4160217" cy="299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Setting the Context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What is Dynamic Work?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Importance of Dynamic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Work at Harvard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Dynamic Work in Practice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Harvard Human Resources’ Role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3" tooltip="Harvard Human Resources webpage on Dynamic Work"/>
              </a:rPr>
              <a:t>Dynamic Work Resources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4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EFBC4-56CC-693E-E095-D29B46975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324" y="97908"/>
            <a:ext cx="8931351" cy="494768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C28E9-64CC-C545-69F3-67E9F499B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26922-BFA2-32C0-D228-399BB8D042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HHR Dynamic Work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F39EA-78EB-DA21-0861-053B969475ED}"/>
              </a:ext>
            </a:extLst>
          </p:cNvPr>
          <p:cNvSpPr txBox="1"/>
          <p:nvPr/>
        </p:nvSpPr>
        <p:spPr>
          <a:xfrm>
            <a:off x="275421" y="264405"/>
            <a:ext cx="5166912" cy="3767634"/>
          </a:xfrm>
          <a:prstGeom prst="rect">
            <a:avLst/>
          </a:prstGeom>
          <a:solidFill>
            <a:schemeClr val="tx1">
              <a:alpha val="79000"/>
            </a:schemeClr>
          </a:solidFill>
          <a:ln w="50800" cmpd="dbl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740664">
              <a:lnSpc>
                <a:spcPct val="107000"/>
              </a:lnSpc>
              <a:spcAft>
                <a:spcPts val="600"/>
              </a:spcAft>
            </a:pPr>
            <a:r>
              <a:rPr lang="en-US" sz="2400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Harvard Human Resources </a:t>
            </a:r>
            <a:br>
              <a:rPr lang="en-US" sz="2400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Dynamic Work Support</a:t>
            </a:r>
          </a:p>
          <a:p>
            <a:pPr marL="342900" indent="-342900" defTabSz="740664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is a monumental shift to how we have </a:t>
            </a:r>
            <a:b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traditionally worked.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740664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Harvard Human Resources wants to support </a:t>
            </a:r>
            <a:b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all our leaders, managers, and staff with the </a:t>
            </a:r>
            <a:b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skills they need to leverage these changes </a:t>
            </a:r>
            <a:b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and thrive in a Dynamic Work environment.</a:t>
            </a:r>
          </a:p>
          <a:p>
            <a:pPr marL="342900" indent="-342900" defTabSz="740664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to understand the core Dynamic Work </a:t>
            </a:r>
            <a:b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concepts, develop strategies, assess impact, </a:t>
            </a:r>
            <a:b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achieve outcomes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en-US" b="1" kern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recommendations.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B5889-D8E5-9703-8878-F9A112684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503" y="82934"/>
            <a:ext cx="8931351" cy="494768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8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0F89C1-10DA-819B-55C1-9131AA03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578" y="1603247"/>
            <a:ext cx="8707163" cy="182575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A51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8E2B32-7A13-C18E-D27A-D156AB9F99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70805"/>
            <a:ext cx="7886700" cy="1370806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HHR: Role Analysis Framework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BC73A8-AE08-D92C-60C1-D1CD97A6D4D3}"/>
              </a:ext>
            </a:extLst>
          </p:cNvPr>
          <p:cNvSpPr txBox="1"/>
          <p:nvPr/>
        </p:nvSpPr>
        <p:spPr>
          <a:xfrm>
            <a:off x="474921" y="219774"/>
            <a:ext cx="833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Harvard Human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0FB21-D3C6-2693-0756-B53D81869990}"/>
              </a:ext>
            </a:extLst>
          </p:cNvPr>
          <p:cNvSpPr txBox="1"/>
          <p:nvPr/>
        </p:nvSpPr>
        <p:spPr>
          <a:xfrm>
            <a:off x="0" y="684817"/>
            <a:ext cx="914400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Role Analysis Framework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Tool designed for assessing work arrangements by analyzing the role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the work, local priorities, and culture.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0C371-CE45-C711-D4F3-47BD61591380}"/>
              </a:ext>
            </a:extLst>
          </p:cNvPr>
          <p:cNvSpPr txBox="1"/>
          <p:nvPr/>
        </p:nvSpPr>
        <p:spPr>
          <a:xfrm>
            <a:off x="204272" y="1750810"/>
            <a:ext cx="8810847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Mission: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the mission? How does this role serve the mission?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Role: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the purpose of the role? List key tasks, responsibilities, and constituents.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Portability: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 tasks dependent on non-portable services, equipment, or on-campus space?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Feasibility: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Does the role focus on in-person interactions? Is place synchronicity important?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 Flexibility: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Explore if there are time and place constraints; pace opportunities within role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AD988-3BD5-BAE9-3DF6-0E2B3C0EA0F0}"/>
              </a:ext>
            </a:extLst>
          </p:cNvPr>
          <p:cNvSpPr txBox="1"/>
          <p:nvPr/>
        </p:nvSpPr>
        <p:spPr>
          <a:xfrm>
            <a:off x="1330724" y="3517291"/>
            <a:ext cx="6624320" cy="92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Discuss and decide what working arrangement makes the most sense for the team/department and periodically reassess, as needed.</a:t>
            </a:r>
          </a:p>
          <a:p>
            <a:pPr algn="ctr">
              <a:lnSpc>
                <a:spcPts val="1300"/>
              </a:lnSpc>
              <a:defRPr/>
            </a:pPr>
            <a:endParaRPr lang="en-US" sz="15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  <a:p>
            <a:pPr algn="ctr">
              <a:lnSpc>
                <a:spcPts val="1300"/>
              </a:lnSpc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tool helps provide transparency between all employees, maintain a balanced approach, and supports an objective process.</a:t>
            </a:r>
            <a:endParaRPr lang="en-US" sz="15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07D3E-9B9E-F1E6-ED91-A8975211D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52D3FE-D6AE-4B59-B865-0A4B7F26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852" y="0"/>
            <a:ext cx="7715250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103967-8922-18AE-8D05-A0B3B23AF3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81125"/>
            <a:ext cx="7886700" cy="138112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HHR Center for Workplace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EEC8CA-A90C-3114-CC07-E0B360ACE3C9}"/>
              </a:ext>
            </a:extLst>
          </p:cNvPr>
          <p:cNvSpPr txBox="1"/>
          <p:nvPr/>
        </p:nvSpPr>
        <p:spPr>
          <a:xfrm>
            <a:off x="375450" y="474734"/>
            <a:ext cx="4701048" cy="3385222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500" b="1" u="sng" dirty="0">
              <a:solidFill>
                <a:srgbClr val="A51C3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Harvard Human Resources </a:t>
            </a:r>
            <a:br>
              <a:rPr lang="en-US" sz="21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Center for Workplace Development</a:t>
            </a:r>
            <a:br>
              <a:rPr lang="en-US" sz="20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800" b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Dy</a:t>
            </a:r>
            <a:r>
              <a:rPr lang="en-US" sz="15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namic Work t</a:t>
            </a:r>
            <a:r>
              <a:rPr lang="en-US" sz="15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rainings and reference materials are available to help reinforce and build skills needed across Harvard in this evolving and dynamic environment. 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ctr">
              <a:lnSpc>
                <a:spcPct val="107000"/>
              </a:lnSpc>
            </a:pPr>
            <a:r>
              <a:rPr lang="en-US" sz="1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 learn more about Dynamic Work and the resources available, p</a:t>
            </a:r>
            <a:r>
              <a:rPr lang="en-US" sz="1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lease visit </a:t>
            </a:r>
            <a:br>
              <a:rPr lang="en-US" sz="1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Dynamic Work page on the HARVie website: </a:t>
            </a:r>
            <a:r>
              <a:rPr lang="en-US" sz="14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 tooltip="Harvard Human Resources webpage on Dynamic Wor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 Work | Harvard Human Resources</a:t>
            </a:r>
            <a:r>
              <a:rPr lang="en-US" sz="14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b="1" u="sng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1400" b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44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08FA3E-75E3-194E-0F56-1BBBB9F7AE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71599"/>
            <a:ext cx="7886700" cy="13716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 Highlights: Summary</a:t>
            </a:r>
          </a:p>
        </p:txBody>
      </p:sp>
      <p:pic>
        <p:nvPicPr>
          <p:cNvPr id="2" name="Picture 1" descr="Photograph of John Harvard Statue">
            <a:extLst>
              <a:ext uri="{FF2B5EF4-FFF2-40B4-BE49-F238E27FC236}">
                <a16:creationId xmlns:a16="http://schemas.microsoft.com/office/drawing/2014/main" id="{EFC18D3A-09AA-28A3-5D30-DE8374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r="23498"/>
          <a:stretch/>
        </p:blipFill>
        <p:spPr>
          <a:xfrm>
            <a:off x="20" y="10"/>
            <a:ext cx="5124486" cy="51434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9FF37-7B3B-B1D7-5CFB-AFFE8A608815}"/>
              </a:ext>
            </a:extLst>
          </p:cNvPr>
          <p:cNvSpPr txBox="1"/>
          <p:nvPr/>
        </p:nvSpPr>
        <p:spPr>
          <a:xfrm>
            <a:off x="4693118" y="293838"/>
            <a:ext cx="4275275" cy="118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Work Overview 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30469-9EB0-2ED6-7E9D-808DB677B1AF}"/>
              </a:ext>
            </a:extLst>
          </p:cNvPr>
          <p:cNvSpPr txBox="1"/>
          <p:nvPr/>
        </p:nvSpPr>
        <p:spPr>
          <a:xfrm>
            <a:off x="4850558" y="1477574"/>
            <a:ext cx="4160217" cy="299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Setting the Context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What is Dynamic Work?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Importance of Dynamic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Work at Harvard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Dynamic Work in Practice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Harvard Human Resources’ Role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Dynamic Work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A71BF-1348-5CAC-E222-AFDACD95C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BED07-8CEE-68F6-A1D7-B1A6E8506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727" y="181767"/>
            <a:ext cx="8669079" cy="4727944"/>
          </a:xfrm>
          <a:prstGeom prst="rect">
            <a:avLst/>
          </a:prstGeom>
          <a:noFill/>
          <a:ln w="28575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5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33722C-9770-CD1F-A1DB-A3EE751CB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CC37F8-B7FC-D59C-1112-21DD31D3F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457200"/>
            <a:ext cx="4029076" cy="4135325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457200"/>
            <a:ext cx="4029076" cy="4135325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299648"/>
            <a:ext cx="1280813" cy="321738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D3C271-BCF5-BC86-0EC1-3581C72744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695326"/>
            <a:ext cx="7886700" cy="695325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Dynamic Work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E4571-98E3-1EE1-F1E8-15C4EEE6CAE9}"/>
              </a:ext>
            </a:extLst>
          </p:cNvPr>
          <p:cNvSpPr txBox="1"/>
          <p:nvPr/>
        </p:nvSpPr>
        <p:spPr>
          <a:xfrm>
            <a:off x="4645694" y="621386"/>
            <a:ext cx="4029076" cy="37266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 Work Summary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1" dirty="0">
                <a:latin typeface="Arial"/>
                <a:cs typeface="Arial"/>
              </a:rPr>
              <a:t>In the last few years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, traditional working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arrangements have been challenged.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Creating opportunities for more innovation and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evolution in where, when, and how we work.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Dynamic Work is a holistic approach at an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organizational level.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Flexwork allows for variations on workplace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arrangements on an individual level.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Dynamic Work strengthens Harvard’s ability to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retain and attract talent; and strengthens the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employees’ ability to deliver their best work.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The application of the shared values of the six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Principles of Dynamic Work promotes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alignment of Dynamic Work efforts.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Harvard Human Resources provides Dynamic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Work support, guidance, and resources to the </a:t>
            </a:r>
            <a:br>
              <a:rPr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/>
                <a:cs typeface="Arial"/>
              </a:rPr>
              <a:t>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Harvard community.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5E50E-1435-9E98-EB85-283B811E1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057" y="97908"/>
            <a:ext cx="8931351" cy="4947684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0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27127-89E2-BA3E-ED01-C91C88B432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62455"/>
            <a:ext cx="7886700" cy="1362456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 Highlights</a:t>
            </a:r>
          </a:p>
        </p:txBody>
      </p:sp>
      <p:pic>
        <p:nvPicPr>
          <p:cNvPr id="2" name="Picture 1" descr="Photograph of John Harvard Statue">
            <a:extLst>
              <a:ext uri="{FF2B5EF4-FFF2-40B4-BE49-F238E27FC236}">
                <a16:creationId xmlns:a16="http://schemas.microsoft.com/office/drawing/2014/main" id="{EFC18D3A-09AA-28A3-5D30-DE8374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r="23498"/>
          <a:stretch/>
        </p:blipFill>
        <p:spPr>
          <a:xfrm>
            <a:off x="20" y="10"/>
            <a:ext cx="5124486" cy="51434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9FF37-7B3B-B1D7-5CFB-AFFE8A608815}"/>
              </a:ext>
            </a:extLst>
          </p:cNvPr>
          <p:cNvSpPr txBox="1"/>
          <p:nvPr/>
        </p:nvSpPr>
        <p:spPr>
          <a:xfrm>
            <a:off x="4693118" y="293838"/>
            <a:ext cx="4275275" cy="118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Dynamic Work Overview 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30469-9EB0-2ED6-7E9D-808DB677B1AF}"/>
              </a:ext>
            </a:extLst>
          </p:cNvPr>
          <p:cNvSpPr txBox="1"/>
          <p:nvPr/>
        </p:nvSpPr>
        <p:spPr>
          <a:xfrm>
            <a:off x="4850558" y="1477574"/>
            <a:ext cx="4160217" cy="299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Setting the Context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What is Dynamic Work?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The Importance of Dynamic </a:t>
            </a:r>
            <a:br>
              <a:rPr lang="en-US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   Work at Harvard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Dynamic Work in Practice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Harvard Human Resources’ Role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Dynamic Work Resources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Summary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0B008-6E57-0263-6109-535F46DFC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92" y="71897"/>
            <a:ext cx="8931351" cy="4947684"/>
            <a:chOff x="111592" y="71897"/>
            <a:chExt cx="8931351" cy="49476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076C7D-7A3B-3E1A-2F7C-B079112B2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11592" y="71897"/>
              <a:ext cx="8931351" cy="4947684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03F233-5D44-E111-3D7F-C94EE0135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242727" y="181767"/>
              <a:ext cx="8669079" cy="4727944"/>
            </a:xfrm>
            <a:prstGeom prst="rect">
              <a:avLst/>
            </a:prstGeom>
            <a:noFill/>
            <a:ln w="28575">
              <a:solidFill>
                <a:srgbClr val="A51C3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35643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19C7E4-2D1F-1740-A1A4-907B8FDF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09600"/>
            <a:ext cx="2476500" cy="6096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82FAF3-EBE7-81F5-0DAA-7EB5B2131E21}"/>
              </a:ext>
            </a:extLst>
          </p:cNvPr>
          <p:cNvSpPr txBox="1">
            <a:spLocks/>
          </p:cNvSpPr>
          <p:nvPr/>
        </p:nvSpPr>
        <p:spPr>
          <a:xfrm>
            <a:off x="1085850" y="1184909"/>
            <a:ext cx="6972300" cy="2398183"/>
          </a:xfrm>
          <a:prstGeom prst="rect">
            <a:avLst/>
          </a:prstGeom>
          <a:solidFill>
            <a:srgbClr val="A51C30">
              <a:alpha val="32000"/>
            </a:srgbClr>
          </a:solidFill>
          <a:ln w="22225" cmpd="sng"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4500" b="1" dirty="0">
                <a:solidFill>
                  <a:sysClr val="window" lastClr="FFFFFF"/>
                </a:solidFill>
                <a:latin typeface="Calibri Light" panose="020F0302020204030204"/>
              </a:rPr>
              <a:t>THANK YOU</a:t>
            </a:r>
            <a:br>
              <a:rPr lang="en-US" sz="4500" b="1" dirty="0">
                <a:solidFill>
                  <a:sysClr val="window" lastClr="FFFFFF"/>
                </a:solidFill>
                <a:latin typeface="Calibri Light" panose="020F0302020204030204"/>
              </a:rPr>
            </a:br>
            <a:endParaRPr lang="en-US" sz="4500" b="1" dirty="0">
              <a:solidFill>
                <a:sysClr val="window" lastClr="FFFFFF"/>
              </a:solidFill>
              <a:latin typeface="Calibri Light" panose="020F030202020403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830C3C-CE7A-64BE-05A4-59C9C701C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484" y="2544564"/>
            <a:ext cx="3202731" cy="770136"/>
          </a:xfrm>
        </p:spPr>
        <p:txBody>
          <a:bodyPr vert="horz" lIns="68580" tIns="34290" rIns="68580" bIns="34290" rtlCol="0">
            <a:no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chemeClr val="bg1"/>
                </a:solidFill>
              </a:rPr>
              <a:t>Dynamic Work</a:t>
            </a:r>
            <a:br>
              <a:rPr lang="en-US" sz="1500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Evolving &amp; Dynamic Workplace</a:t>
            </a:r>
          </a:p>
          <a:p>
            <a:pPr marL="0" indent="0" algn="ctr">
              <a:buNone/>
            </a:pPr>
            <a:r>
              <a:rPr lang="en-US" sz="1500" b="1" dirty="0">
                <a:solidFill>
                  <a:schemeClr val="bg1"/>
                </a:solidFill>
                <a:hlinkClick r:id="rId2" tooltip="Dynamic Work - Harvard University email address"/>
              </a:rPr>
              <a:t>dynamicwork@harvard.edu</a:t>
            </a:r>
            <a:endParaRPr lang="en-US" sz="15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3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762DB-2AE1-DC4B-57D4-303C78016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2" r="1" b="9440"/>
          <a:stretch/>
        </p:blipFill>
        <p:spPr>
          <a:xfrm>
            <a:off x="147637" y="130138"/>
            <a:ext cx="8848725" cy="4884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72326-D19B-08E5-91F4-04537B37DA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Quote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FBBAB-F385-B83D-CB57-E5DA87A2DE0E}"/>
              </a:ext>
            </a:extLst>
          </p:cNvPr>
          <p:cNvSpPr txBox="1"/>
          <p:nvPr/>
        </p:nvSpPr>
        <p:spPr>
          <a:xfrm>
            <a:off x="2407404" y="1599736"/>
            <a:ext cx="4391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0664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 that we’re ever going to go back to work like we did in 2019 is a myth.”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12216E-5516-7DE8-3DB2-50399E859BBD}"/>
              </a:ext>
            </a:extLst>
          </p:cNvPr>
          <p:cNvSpPr txBox="1"/>
          <p:nvPr/>
        </p:nvSpPr>
        <p:spPr>
          <a:xfrm>
            <a:off x="2505560" y="2922650"/>
            <a:ext cx="46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Dr. John Howard, Director of the National Institute for Occupational Safety &amp;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85725-E380-3E96-4C12-7E377AC5E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3915" y="205563"/>
            <a:ext cx="8669079" cy="4727944"/>
          </a:xfrm>
          <a:prstGeom prst="rect">
            <a:avLst/>
          </a:prstGeom>
          <a:noFill/>
          <a:ln w="19050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7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6FDAE3A-C8DD-AEBD-D20D-C994D075CA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Harvard’s Priorities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8AB1C-E027-D03D-585C-C7ECFA0216C0}"/>
              </a:ext>
            </a:extLst>
          </p:cNvPr>
          <p:cNvSpPr txBox="1"/>
          <p:nvPr/>
        </p:nvSpPr>
        <p:spPr>
          <a:xfrm>
            <a:off x="356136" y="693018"/>
            <a:ext cx="2800951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A51C30"/>
              </a:solidFill>
            </a:endParaRPr>
          </a:p>
          <a:p>
            <a:pPr algn="ctr"/>
            <a:r>
              <a:rPr lang="en-US" sz="2000" b="1" dirty="0">
                <a:solidFill>
                  <a:srgbClr val="A51C30"/>
                </a:solidFill>
              </a:rPr>
              <a:t>Harvard’s Priorities</a:t>
            </a:r>
          </a:p>
          <a:p>
            <a:pPr algn="ctr"/>
            <a:r>
              <a:rPr lang="en-US" sz="1600" b="1" dirty="0"/>
              <a:t>Residential Campus</a:t>
            </a:r>
          </a:p>
          <a:p>
            <a:pPr algn="ctr"/>
            <a:r>
              <a:rPr lang="en-US" sz="1600" b="1" dirty="0"/>
              <a:t>21</a:t>
            </a:r>
            <a:r>
              <a:rPr lang="en-US" sz="1600" b="1" baseline="30000" dirty="0"/>
              <a:t>st</a:t>
            </a:r>
            <a:r>
              <a:rPr lang="en-US" sz="1600" b="1" dirty="0"/>
              <a:t> Century Employer</a:t>
            </a:r>
          </a:p>
          <a:p>
            <a:pPr algn="ctr"/>
            <a:endParaRPr lang="en-US" sz="1600" b="1" dirty="0"/>
          </a:p>
        </p:txBody>
      </p:sp>
      <p:sp>
        <p:nvSpPr>
          <p:cNvPr id="5" name="TextBox 4" descr="A classic Harvard university building with a tall white bell tower, partially obscured by lush green trees under a clear blue sky. Photograph of a modern office meeting scenario with three individual women engaged in discussion around a white table, with a large screen in the background.  Photograph depicts an auditorium setting with rows of seats filled with students or attendees. A presentation is being conducted at the front, displayed on a large screen, which shows slides to the audience.  Image shows a man working remotely at home, sitting at a desk with a laptop open to a video call. The room is bright with natural light streaming through a window, and there are books and a printer in the background.  Image showcases a food service line, displaying trays filled with prepared vegetables, such as sliced carrots and broccoli, ready for serving. ">
            <a:extLst>
              <a:ext uri="{FF2B5EF4-FFF2-40B4-BE49-F238E27FC236}">
                <a16:creationId xmlns:a16="http://schemas.microsoft.com/office/drawing/2014/main" id="{5B8C1E16-68F3-1114-3EDF-E9542C5FF3B5}"/>
              </a:ext>
            </a:extLst>
          </p:cNvPr>
          <p:cNvSpPr txBox="1"/>
          <p:nvPr/>
        </p:nvSpPr>
        <p:spPr>
          <a:xfrm>
            <a:off x="356136" y="354422"/>
            <a:ext cx="8431728" cy="4444410"/>
          </a:xfrm>
          <a:prstGeom prst="rect">
            <a:avLst/>
          </a:prstGeom>
          <a:noFill/>
          <a:ln w="19050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F0C0E-6C13-867B-E001-47E75BE6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0623" y="280876"/>
            <a:ext cx="8569841" cy="4588836"/>
          </a:xfrm>
          <a:prstGeom prst="rect">
            <a:avLst/>
          </a:prstGeom>
          <a:noFill/>
          <a:ln w="76200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6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257D05-F2EF-84A8-F8B8-DD32A4F2A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2044121"/>
            <a:ext cx="7886700" cy="2044122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 Highlights: What is Dynamic Work?</a:t>
            </a:r>
          </a:p>
        </p:txBody>
      </p:sp>
      <p:pic>
        <p:nvPicPr>
          <p:cNvPr id="2" name="Picture 1" descr="Photograph of John Harvard Statue">
            <a:extLst>
              <a:ext uri="{FF2B5EF4-FFF2-40B4-BE49-F238E27FC236}">
                <a16:creationId xmlns:a16="http://schemas.microsoft.com/office/drawing/2014/main" id="{EFC18D3A-09AA-28A3-5D30-DE8374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r="23498"/>
          <a:stretch/>
        </p:blipFill>
        <p:spPr>
          <a:xfrm>
            <a:off x="20" y="10"/>
            <a:ext cx="5124486" cy="51434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9FF37-7B3B-B1D7-5CFB-AFFE8A608815}"/>
              </a:ext>
            </a:extLst>
          </p:cNvPr>
          <p:cNvSpPr txBox="1"/>
          <p:nvPr/>
        </p:nvSpPr>
        <p:spPr>
          <a:xfrm>
            <a:off x="4693118" y="293838"/>
            <a:ext cx="4275275" cy="118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Work Overview 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30469-9EB0-2ED6-7E9D-808DB677B1AF}"/>
              </a:ext>
            </a:extLst>
          </p:cNvPr>
          <p:cNvSpPr txBox="1"/>
          <p:nvPr/>
        </p:nvSpPr>
        <p:spPr>
          <a:xfrm>
            <a:off x="4850558" y="1477575"/>
            <a:ext cx="4160217" cy="10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Setting the Context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What is Dynamic Work?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2D3E5-A2A0-3169-0CD8-25150C3D4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AA8A9-CB6A-49B1-37C7-CF174F2B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727" y="181767"/>
            <a:ext cx="8669079" cy="4727944"/>
          </a:xfrm>
          <a:prstGeom prst="rect">
            <a:avLst/>
          </a:prstGeom>
          <a:noFill/>
          <a:ln w="28575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0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06E5F8-2DB5-CAFF-58E0-B0D76222ED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Definition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8FDBC-EDE2-BB3B-9661-F5FFDF36EC2C}"/>
              </a:ext>
            </a:extLst>
          </p:cNvPr>
          <p:cNvSpPr txBox="1"/>
          <p:nvPr/>
        </p:nvSpPr>
        <p:spPr>
          <a:xfrm>
            <a:off x="351810" y="360044"/>
            <a:ext cx="5086752" cy="44234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740664">
              <a:spcAft>
                <a:spcPts val="600"/>
              </a:spcAft>
            </a:pPr>
            <a:endParaRPr lang="en-US" sz="1600" b="1" kern="1200" dirty="0">
              <a:solidFill>
                <a:srgbClr val="A51C30"/>
              </a:solidFill>
              <a:latin typeface="+mn-lt"/>
              <a:ea typeface="+mn-ea"/>
              <a:cs typeface="+mn-cs"/>
            </a:endParaRPr>
          </a:p>
          <a:p>
            <a:pPr algn="ctr" defTabSz="740664">
              <a:spcAft>
                <a:spcPts val="600"/>
              </a:spcAft>
            </a:pPr>
            <a:r>
              <a:rPr lang="en-US" sz="2400" b="1" kern="1200" dirty="0">
                <a:solidFill>
                  <a:srgbClr val="A51C30"/>
                </a:solidFill>
                <a:latin typeface="+mn-lt"/>
                <a:ea typeface="+mn-ea"/>
                <a:cs typeface="+mn-cs"/>
              </a:rPr>
              <a:t>Dynamic Work </a:t>
            </a:r>
            <a:br>
              <a:rPr lang="en-US" sz="600" b="1" dirty="0">
                <a:solidFill>
                  <a:srgbClr val="A51C30"/>
                </a:solidFill>
              </a:rPr>
            </a:br>
            <a:endParaRPr lang="en-US" sz="1500" b="1" dirty="0"/>
          </a:p>
          <a:p>
            <a:pPr marL="285750" indent="-285750" defTabSz="740664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Evolving ways employees can deliver their work:    </a:t>
            </a:r>
            <a:b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on-campus, remotely, on a hybrid basis.</a:t>
            </a:r>
          </a:p>
          <a:p>
            <a:pPr marL="285750" indent="-285750" defTabSz="740664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I</a:t>
            </a: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standard and non-standard hours.</a:t>
            </a:r>
            <a:endParaRPr lang="en-US" sz="1500" b="1" dirty="0"/>
          </a:p>
          <a:p>
            <a:pPr marL="285750" indent="-285750" defTabSz="740664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A</a:t>
            </a: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ided by technology and workplace practices.</a:t>
            </a:r>
          </a:p>
          <a:p>
            <a:pPr marL="285750" indent="-285750" defTabSz="740664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M</a:t>
            </a: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aintain quality and timeliness of work and </a:t>
            </a:r>
            <a:b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interactions with colleagues, students, faculty, </a:t>
            </a:r>
            <a:b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researchers, alumni, and visitors.</a:t>
            </a:r>
            <a:endParaRPr lang="en-US" sz="1500" b="1" dirty="0"/>
          </a:p>
          <a:p>
            <a:pPr marL="285750" indent="-285750" defTabSz="740664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W</a:t>
            </a: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 applicable, pace-flexibility, which may </a:t>
            </a:r>
            <a:b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inform where and when work is done based on </a:t>
            </a:r>
            <a:b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the volume of work at any given day, week, </a:t>
            </a:r>
            <a:b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month, or year.</a:t>
            </a:r>
          </a:p>
          <a:p>
            <a:pPr defTabSz="740664">
              <a:spcAft>
                <a:spcPts val="600"/>
              </a:spcAft>
            </a:pPr>
            <a:endParaRPr lang="en-US" sz="16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A night time view of Memorial Hall (Harvard University) building with a towering spire, intricately lit against a deep blue sky. The edifice features ornate brickwork, arched windows, and a large circular stained glass window above a grand entrance. Scaffolding is visible on the right side of the structure, indicating maintenance or restoration work.">
            <a:extLst>
              <a:ext uri="{FF2B5EF4-FFF2-40B4-BE49-F238E27FC236}">
                <a16:creationId xmlns:a16="http://schemas.microsoft.com/office/drawing/2014/main" id="{742AD138-75B6-9A4A-0B45-C07A03A7A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562" y="352958"/>
            <a:ext cx="3381980" cy="443049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A970631-F65A-8C90-C03E-F09983C50C44}"/>
              </a:ext>
            </a:extLst>
          </p:cNvPr>
          <p:cNvSpPr txBox="1">
            <a:spLocks/>
          </p:cNvSpPr>
          <p:nvPr/>
        </p:nvSpPr>
        <p:spPr>
          <a:xfrm>
            <a:off x="7263990" y="4790542"/>
            <a:ext cx="1748334" cy="161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b="1" dirty="0">
                <a:solidFill>
                  <a:schemeClr val="bg1"/>
                </a:solidFill>
              </a:rPr>
              <a:t>Photo Credit: Maureen Kim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F90B8-61B1-2E7E-809B-50C8CDE1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324" y="97908"/>
            <a:ext cx="8931351" cy="494768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6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EB66546-394F-69C5-0F42-5B1BD7428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324" y="97908"/>
            <a:ext cx="8931351" cy="494768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A0E28-85CF-92A2-B74C-DD1FF77DE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D61E1-E015-9945-AAB3-C50B7786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1670" y="795606"/>
            <a:ext cx="558721" cy="5587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85BFFB-424B-6690-6F81-08A8BD965D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vs. </a:t>
            </a:r>
            <a:r>
              <a:rPr lang="en-US" dirty="0" err="1"/>
              <a:t>Flexwork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9CF1B0-A6C4-36BD-DD3D-0F854A2FB272}"/>
              </a:ext>
            </a:extLst>
          </p:cNvPr>
          <p:cNvSpPr txBox="1"/>
          <p:nvPr/>
        </p:nvSpPr>
        <p:spPr>
          <a:xfrm>
            <a:off x="455066" y="618928"/>
            <a:ext cx="4054636" cy="2954655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34925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pPr algn="r"/>
            <a:br>
              <a:rPr lang="en-US" sz="900" b="1" dirty="0">
                <a:solidFill>
                  <a:srgbClr val="A51C30"/>
                </a:solidFill>
              </a:rPr>
            </a:br>
            <a:br>
              <a:rPr lang="en-US" sz="900" b="1" dirty="0">
                <a:solidFill>
                  <a:srgbClr val="A51C30"/>
                </a:solidFill>
              </a:rPr>
            </a:br>
            <a:br>
              <a:rPr lang="en-US" sz="900" b="1" dirty="0">
                <a:solidFill>
                  <a:srgbClr val="A51C30"/>
                </a:solidFill>
              </a:rPr>
            </a:br>
            <a:r>
              <a:rPr lang="en-US" sz="2400" b="1" dirty="0">
                <a:solidFill>
                  <a:srgbClr val="A51C30"/>
                </a:solidFill>
              </a:rPr>
              <a:t>Dynamic Work</a:t>
            </a:r>
          </a:p>
          <a:p>
            <a:pPr algn="r"/>
            <a:r>
              <a:rPr lang="en-US" sz="1500" b="1" dirty="0"/>
              <a:t>Holistic, strategic, &amp; flexible arrangement at a </a:t>
            </a:r>
            <a:r>
              <a:rPr lang="en-US" sz="1500" b="1" u="sng" dirty="0"/>
              <a:t>group or organizational level </a:t>
            </a:r>
            <a:br>
              <a:rPr lang="en-US" sz="1500" b="1" dirty="0"/>
            </a:br>
            <a:endParaRPr lang="en-US" sz="1500" b="1" dirty="0"/>
          </a:p>
          <a:p>
            <a:r>
              <a:rPr lang="en-US" sz="1400" b="1" dirty="0">
                <a:solidFill>
                  <a:schemeClr val="bg2"/>
                </a:solidFill>
              </a:rPr>
              <a:t>Example: Employees are expected to come into the office at least three days per week, to maintain a vibrant campus community while enabling flexibility around place.</a:t>
            </a:r>
          </a:p>
          <a:p>
            <a:pPr algn="ctr"/>
            <a:endParaRPr lang="en-US" sz="1600" b="1" dirty="0">
              <a:solidFill>
                <a:schemeClr val="bg2"/>
              </a:solidFill>
            </a:endParaRPr>
          </a:p>
          <a:p>
            <a:pPr algn="ctr"/>
            <a:endParaRPr lang="en-US" b="1" dirty="0"/>
          </a:p>
        </p:txBody>
      </p:sp>
      <p:pic>
        <p:nvPicPr>
          <p:cNvPr id="11" name="Graphic 10" descr="A pyramid structure of stick figures, alternating between male- and female-shaped icons, arranged in three rows with three figures on top, five figures on center and seven at the base.">
            <a:extLst>
              <a:ext uri="{FF2B5EF4-FFF2-40B4-BE49-F238E27FC236}">
                <a16:creationId xmlns:a16="http://schemas.microsoft.com/office/drawing/2014/main" id="{2BE62550-5306-33B9-BD3A-252A2A28D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892" y="753116"/>
            <a:ext cx="601211" cy="601211"/>
          </a:xfrm>
          <a:prstGeom prst="rect">
            <a:avLst/>
          </a:prstGeom>
        </p:spPr>
      </p:pic>
      <p:pic>
        <p:nvPicPr>
          <p:cNvPr id="13" name="Graphic 12" descr="Icon of a building connected to three user icons by dotted lines">
            <a:extLst>
              <a:ext uri="{FF2B5EF4-FFF2-40B4-BE49-F238E27FC236}">
                <a16:creationId xmlns:a16="http://schemas.microsoft.com/office/drawing/2014/main" id="{50B56EDB-5E57-4C00-AD77-95EF2A122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9323" y="753116"/>
            <a:ext cx="601211" cy="601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3D63F-69E8-F7C6-317F-B7C74718840C}"/>
              </a:ext>
            </a:extLst>
          </p:cNvPr>
          <p:cNvSpPr txBox="1"/>
          <p:nvPr/>
        </p:nvSpPr>
        <p:spPr>
          <a:xfrm>
            <a:off x="4661305" y="618928"/>
            <a:ext cx="4054636" cy="2954655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34925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pPr algn="r"/>
            <a:br>
              <a:rPr lang="en-US" b="1" dirty="0"/>
            </a:br>
            <a:br>
              <a:rPr lang="en-US" sz="900" b="1" dirty="0"/>
            </a:br>
            <a:r>
              <a:rPr lang="en-US" sz="2400" b="1" dirty="0">
                <a:solidFill>
                  <a:srgbClr val="A51C30"/>
                </a:solidFill>
              </a:rPr>
              <a:t>Flexwork</a:t>
            </a:r>
          </a:p>
          <a:p>
            <a:pPr algn="r"/>
            <a:r>
              <a:rPr lang="en-US" sz="1500" b="1" dirty="0"/>
              <a:t>Customized, </a:t>
            </a:r>
            <a:br>
              <a:rPr lang="en-US" sz="1500" b="1" dirty="0"/>
            </a:br>
            <a:r>
              <a:rPr lang="en-US" sz="1500" b="1" u="sng" dirty="0"/>
              <a:t>individual work arrangement</a:t>
            </a:r>
            <a:r>
              <a:rPr lang="en-US" sz="1400" b="1" u="sng" dirty="0"/>
              <a:t> </a:t>
            </a:r>
            <a:br>
              <a:rPr lang="en-US" sz="1400" b="1" u="sng" dirty="0"/>
            </a:br>
            <a:endParaRPr lang="en-US" sz="1400" b="1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Example: To address personal needs, an employee may request* to be in the office only two days per week; deviating from the organization-wide arrangement.</a:t>
            </a:r>
            <a:br>
              <a:rPr lang="en-US" sz="1400" b="1" dirty="0"/>
            </a:br>
            <a:br>
              <a:rPr lang="en-US" sz="500" b="1" dirty="0"/>
            </a:br>
            <a:endParaRPr lang="en-US" sz="200" b="1" dirty="0"/>
          </a:p>
          <a:p>
            <a:pPr algn="r"/>
            <a:r>
              <a:rPr lang="en-US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*Employees must submit a formal application and submit a “</a:t>
            </a:r>
            <a:r>
              <a:rPr lang="en-US" sz="1400" b="1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tooltip="Harvard Human Resources PDF on Flexible Work Arrangement Documentation Form"/>
              </a:rPr>
              <a:t>Flexwork Proposal Form</a:t>
            </a:r>
            <a:r>
              <a:rPr lang="en-US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for approval.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06775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D0EB8A-B892-E290-5C4C-58E34F7B08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942995"/>
            <a:ext cx="7886700" cy="1942996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Dynamic Work Overview Highlights: The Importance of Dynamic Work at Harvard</a:t>
            </a:r>
          </a:p>
        </p:txBody>
      </p:sp>
      <p:pic>
        <p:nvPicPr>
          <p:cNvPr id="2" name="Picture 1" descr="Photograph of John Harvard Statue">
            <a:extLst>
              <a:ext uri="{FF2B5EF4-FFF2-40B4-BE49-F238E27FC236}">
                <a16:creationId xmlns:a16="http://schemas.microsoft.com/office/drawing/2014/main" id="{EFC18D3A-09AA-28A3-5D30-DE8374C3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8" r="23498"/>
          <a:stretch/>
        </p:blipFill>
        <p:spPr>
          <a:xfrm>
            <a:off x="20" y="10"/>
            <a:ext cx="5124486" cy="51434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9FF37-7B3B-B1D7-5CFB-AFFE8A608815}"/>
              </a:ext>
            </a:extLst>
          </p:cNvPr>
          <p:cNvSpPr txBox="1"/>
          <p:nvPr/>
        </p:nvSpPr>
        <p:spPr>
          <a:xfrm>
            <a:off x="4693118" y="293838"/>
            <a:ext cx="4275275" cy="118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Work Overview 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30469-9EB0-2ED6-7E9D-808DB677B1AF}"/>
              </a:ext>
            </a:extLst>
          </p:cNvPr>
          <p:cNvSpPr txBox="1"/>
          <p:nvPr/>
        </p:nvSpPr>
        <p:spPr>
          <a:xfrm>
            <a:off x="4850558" y="1477574"/>
            <a:ext cx="4160217" cy="159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Setting the Context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What is Dynamic Work?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The Importance of Dynamic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  Work at Harvard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127E8-396A-7472-3802-5E1674CD1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592" y="71897"/>
            <a:ext cx="8931351" cy="494768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17531-F27D-6B77-0208-42C1333B5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727" y="181767"/>
            <a:ext cx="8669079" cy="4727944"/>
          </a:xfrm>
          <a:prstGeom prst="rect">
            <a:avLst/>
          </a:prstGeom>
          <a:noFill/>
          <a:ln w="28575">
            <a:solidFill>
              <a:srgbClr val="A51C3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7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03C7A9-F861-8143-F4BE-66705ACA1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1" y="0"/>
            <a:ext cx="7715250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A0E27-E775-CB00-464E-DF3C3A1216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90649"/>
            <a:ext cx="7886700" cy="139065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Why Dynamic Work is Important for Harvard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0D892-397B-7E9C-27D4-D241458D0ADA}"/>
              </a:ext>
            </a:extLst>
          </p:cNvPr>
          <p:cNvSpPr txBox="1"/>
          <p:nvPr/>
        </p:nvSpPr>
        <p:spPr>
          <a:xfrm>
            <a:off x="264759" y="243419"/>
            <a:ext cx="1609762" cy="2781300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Dynamic Work is Important for Harvard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14066-BA3E-4E91-0E28-17F66BA92DA8}"/>
              </a:ext>
            </a:extLst>
          </p:cNvPr>
          <p:cNvSpPr txBox="1"/>
          <p:nvPr/>
        </p:nvSpPr>
        <p:spPr>
          <a:xfrm>
            <a:off x="4419599" y="266279"/>
            <a:ext cx="4442461" cy="3567130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wrap="square">
            <a:spAutoFit/>
          </a:bodyPr>
          <a:lstStyle/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Fundamental Change in the Workplace</a:t>
            </a: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In recent years, the shift to remote work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has tested the fundamentals of where,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when, and how we work.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in Productivity and Engagement</a:t>
            </a: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Studies have shown that with more 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autonomy, employees were more  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productive, happier, and engaged.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Flexibility Critical to Job Retention</a:t>
            </a: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Flexibility ranks second only to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compensation in job satisfaction.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More than 80% of employees expect jobs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with some flexibility.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366F3-92B0-42A6-1F89-6923106BF49F}"/>
              </a:ext>
            </a:extLst>
          </p:cNvPr>
          <p:cNvSpPr txBox="1"/>
          <p:nvPr/>
        </p:nvSpPr>
        <p:spPr>
          <a:xfrm>
            <a:off x="0" y="3904348"/>
            <a:ext cx="9064419" cy="523220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This is not a one-and-done solution; iterations are expected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and evolution constant during this dynamic time.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4DC7C-EEFB-8D3C-BCEF-6D0487639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9572" y="129121"/>
            <a:ext cx="8856069" cy="482846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81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c28435-f032-4c36-b3c5-f9e7898da8a7" xsi:nil="true"/>
    <lcf76f155ced4ddcb4097134ff3c332f xmlns="1c107a47-b917-4b88-9ba6-aec6449bb63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1E83EA20693A4ABB50B32D4A9BD259" ma:contentTypeVersion="17" ma:contentTypeDescription="Create a new document." ma:contentTypeScope="" ma:versionID="499d92636ae35b89de3e9353d314eeb7">
  <xsd:schema xmlns:xsd="http://www.w3.org/2001/XMLSchema" xmlns:xs="http://www.w3.org/2001/XMLSchema" xmlns:p="http://schemas.microsoft.com/office/2006/metadata/properties" xmlns:ns2="1c107a47-b917-4b88-9ba6-aec6449bb638" xmlns:ns3="d7c28435-f032-4c36-b3c5-f9e7898da8a7" targetNamespace="http://schemas.microsoft.com/office/2006/metadata/properties" ma:root="true" ma:fieldsID="f9995037315e55544f6a7f89b89303cf" ns2:_="" ns3:_="">
    <xsd:import namespace="1c107a47-b917-4b88-9ba6-aec6449bb638"/>
    <xsd:import namespace="d7c28435-f032-4c36-b3c5-f9e7898da8a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07a47-b917-4b88-9ba6-aec6449bb63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8107521-1385-498b-8889-bf2cd8dee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28435-f032-4c36-b3c5-f9e7898da8a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73efcb3-c5a3-4d22-a25b-758c22ed5cff}" ma:internalName="TaxCatchAll" ma:showField="CatchAllData" ma:web="d7c28435-f032-4c36-b3c5-f9e7898da8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6B1437-B10D-4CCB-B808-7A7B769B68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D1AE5D-751B-4EB0-98C1-E5E5EFEB5960}">
  <ds:schemaRefs>
    <ds:schemaRef ds:uri="http://purl.org/dc/terms/"/>
    <ds:schemaRef ds:uri="http://schemas.microsoft.com/office/infopath/2007/PartnerControls"/>
    <ds:schemaRef ds:uri="d7c28435-f032-4c36-b3c5-f9e7898da8a7"/>
    <ds:schemaRef ds:uri="http://purl.org/dc/elements/1.1/"/>
    <ds:schemaRef ds:uri="http://schemas.openxmlformats.org/package/2006/metadata/core-properties"/>
    <ds:schemaRef ds:uri="1c107a47-b917-4b88-9ba6-aec6449bb638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46327A-AC8D-4539-9243-6516DE89C9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107a47-b917-4b88-9ba6-aec6449bb638"/>
    <ds:schemaRef ds:uri="d7c28435-f032-4c36-b3c5-f9e7898da8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16372</TotalTime>
  <Words>1433</Words>
  <Application>Microsoft Macintosh PowerPoint</Application>
  <PresentationFormat>On-screen Show (16:9)</PresentationFormat>
  <Paragraphs>145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1_Office Theme</vt:lpstr>
      <vt:lpstr>Dynamic Work Overview</vt:lpstr>
      <vt:lpstr>Dynamic Work Overview Highlights</vt:lpstr>
      <vt:lpstr>Dynamic Work Quote</vt:lpstr>
      <vt:lpstr>Harvard’s Priorities</vt:lpstr>
      <vt:lpstr>Dynamic Work Overview Highlights: What is Dynamic Work?</vt:lpstr>
      <vt:lpstr>Dynamic Work Definition</vt:lpstr>
      <vt:lpstr>Dynamic Work vs. Flexwork</vt:lpstr>
      <vt:lpstr>Dynamic Work Overview Highlights: The Importance of Dynamic Work at Harvard</vt:lpstr>
      <vt:lpstr>Why Dynamic Work is Important for Harvard</vt:lpstr>
      <vt:lpstr>Dynamic Work Overview Highlights: Dynamic Work in Practice</vt:lpstr>
      <vt:lpstr>Six Guiding Principles of Dynamic Work</vt:lpstr>
      <vt:lpstr>Dynamic Work Overview Highlights: HHR Role</vt:lpstr>
      <vt:lpstr>HHR Role in Dynamic Work</vt:lpstr>
      <vt:lpstr>Dynamic Work Overview Highlights: Dynamic Work Resources</vt:lpstr>
      <vt:lpstr>HHR Dynamic Work Support</vt:lpstr>
      <vt:lpstr>HHR: Role Analysis Framework</vt:lpstr>
      <vt:lpstr>HHR Center for Workplace Development</vt:lpstr>
      <vt:lpstr>Dynamic Work Overview Highlights: Summary</vt:lpstr>
      <vt:lpstr>Dynamic Work Summary</vt:lpstr>
      <vt:lpstr>Thank you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Work Overview</dc:title>
  <dc:subject>PptxGenJS Presentation</dc:subject>
  <dc:creator>PptxGenJS</dc:creator>
  <cp:lastModifiedBy>Brusgulis, Kathy</cp:lastModifiedBy>
  <cp:revision>78</cp:revision>
  <dcterms:created xsi:type="dcterms:W3CDTF">2023-01-05T17:10:44Z</dcterms:created>
  <dcterms:modified xsi:type="dcterms:W3CDTF">2025-02-10T19:04:30Z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0x010100E81E83EA20693A4ABB50B32D4A9BD259</vt:lpwstr>
  </property>
  <property fmtid="{D5CDD505-2E9C-101B-9397-08002B2CF9AE}" pid="3" name="MediaServiceImageTags">
    <vt:lpwstr/>
  </property>
</Properties>
</file>